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1"/>
    <p:sldMasterId id="2147483675" r:id="rId2"/>
    <p:sldMasterId id="2147483689" r:id="rId3"/>
  </p:sldMasterIdLst>
  <p:notesMasterIdLst>
    <p:notesMasterId r:id="rId19"/>
  </p:notesMasterIdLst>
  <p:sldIdLst>
    <p:sldId id="283" r:id="rId4"/>
    <p:sldId id="257" r:id="rId5"/>
    <p:sldId id="281" r:id="rId6"/>
    <p:sldId id="258" r:id="rId7"/>
    <p:sldId id="264" r:id="rId8"/>
    <p:sldId id="295" r:id="rId9"/>
    <p:sldId id="266" r:id="rId10"/>
    <p:sldId id="293" r:id="rId11"/>
    <p:sldId id="289" r:id="rId12"/>
    <p:sldId id="290" r:id="rId13"/>
    <p:sldId id="291" r:id="rId14"/>
    <p:sldId id="292" r:id="rId15"/>
    <p:sldId id="262" r:id="rId16"/>
    <p:sldId id="282" r:id="rId17"/>
    <p:sldId id="265" r:id="rId18"/>
  </p:sldIdLst>
  <p:sldSz cx="18288000" cy="10288588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ha Nair" initials="NN" lastIdx="5" clrIdx="0">
    <p:extLst>
      <p:ext uri="{19B8F6BF-5375-455C-9EA6-DF929625EA0E}">
        <p15:presenceInfo xmlns:p15="http://schemas.microsoft.com/office/powerpoint/2012/main" userId="a223d0b169bb91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061" autoAdjust="0"/>
  </p:normalViewPr>
  <p:slideViewPr>
    <p:cSldViewPr snapToGrid="0">
      <p:cViewPr varScale="1">
        <p:scale>
          <a:sx n="66" d="100"/>
          <a:sy n="66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67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63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86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7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0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>
            <a:extLst>
              <a:ext uri="{FF2B5EF4-FFF2-40B4-BE49-F238E27FC236}">
                <a16:creationId xmlns:a16="http://schemas.microsoft.com/office/drawing/2014/main" id="{D9188A37-CC4B-308D-594F-96E936A751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43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8798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215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63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2F7AE-A646-6FEF-2C18-35351BE81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B10EB8-B99C-1AFC-5EE3-16D8CCFDF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2B78B-DEBE-CE77-F42C-D16AEECE09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0AC63-90EB-97F8-A609-D9AF39CEE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824D0-2F60-6982-2488-166AEAB9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74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9FED-5108-6783-8F1E-54F8F9538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772CC-8C41-8047-91E2-648F042E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4841F-2619-599C-70DC-9775B717B0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311E8-B6DE-5501-5E93-7DA5E2C30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A3DA-3721-590F-CA91-0116959C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39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8CFD-ED5D-0770-4B8C-9E8CE084A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03D26-2A64-7499-18E4-80A29B0B8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F7249-AB14-B3E7-7BB5-1ACE517ED9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42F6C-DAFE-F3AA-890A-2EC61C0D5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E486F-A85D-1B89-F45A-FED4BC38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20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F507-CB49-946F-EBA4-56B7A499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6CDB4-059D-FD8C-E244-B8DBFCAE1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5CA868-8D6A-B666-073A-0B2A3668E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C6B17-6090-E06C-01AF-5A38897E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B4C0C-451C-C13F-9522-48C04F970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35619-D6F7-8C8A-4B4A-FBEEEA782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84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497DB-C51F-1FE2-FEF8-05ED76AE2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0DA76-84E8-227E-A9DF-47A120163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2980C7-F0C0-351C-8270-0CA467C6B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E940DC-E683-9A67-5252-80384B4069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6988C-1686-EB5F-C9EC-A8BF1E3AC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739A2A-E54F-5E23-5966-D7FF35128F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6365C9-DF98-E18C-814F-84BC2084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1496DE-9069-2632-6B76-9D3C8A45C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823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345D2-1552-298F-F7ED-7044953F5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2A01C5-B9FF-B51E-5468-BA983BF2DB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7E3BB-85DC-27E7-8F31-6B62BB1A5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20EFF-F9F4-79A3-C347-3C9948958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493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383537-60C3-08B6-A535-E9262E66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6EFD7D-0E16-5C06-BA93-7802210AD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46BE0-BF64-C65C-1045-499D05270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67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028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FA3DE-065C-856C-DC37-5D9A5FEE5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1DA41-DD02-358C-B050-D5F311601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C3D4A-B655-12D2-D960-380647A65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827CE-8B7C-B4E4-D45A-BD3D89D4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A354B-6637-E18B-74F8-9E68EA82E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1CAD0-D3EC-9564-DBC1-69A69D24E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04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DF61-AFF0-5C2B-1B5B-D2528FCD4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8EF986-4482-6BED-D4C1-AF8D8CA0DF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37455-6682-5A65-9D5D-CD489404A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FB484-4712-B27F-7BDE-58B2F5AFA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F7091-C590-1B3A-161C-9484A7460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0EBA4E-9624-1C7B-3D01-C6987239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26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A4A6D-3203-5F22-E2CE-EADDBBD5A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41A4C2-D5F8-E900-106C-578B603AF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B4348-CE05-ED02-C08F-8982E373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698A3-626C-98BC-79A7-314A68E8D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E9A17-5E0E-543F-8F1C-7EF9E99EE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1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9E700F-E434-6E6D-DEE5-B51C2B2B2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19730-D874-C1DC-D823-CE11F7884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8349D-8CCC-0210-CD81-6A0772E2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99943-EC36-5841-F44D-D46C7B1ED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9ABD3-F425-32DA-4B61-511C354E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85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D1BD-9A53-868D-5DA3-C6CCFB0B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246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60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63E4-8E8E-0BCB-947A-9EBBF44E1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ADE40-CE8A-2CDD-AD98-4AC48C2B3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AAAA0-89E0-5174-97ED-D6793BAB4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3B956-E918-1494-67D4-94B30CA4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57811-401D-CAC2-029E-A8DFF7D1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96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3FDCF-50F2-2665-959A-71A487A52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86C77-AC93-DE47-5B0A-1453CA8B3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44683-511C-C140-E80D-499E6B7447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35879-C9C8-442D-F36D-D675E35DD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826EF-C6C1-FD0A-6AB6-A7DE52C4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289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928B9-24EA-1081-B0CC-5E4FB9BDE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CD63A-A2FF-351B-AA86-CE9C58FEB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31038-4391-DF2B-276C-9D6C65BD0C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CD388-B97C-38BB-FFB5-01CFAB81D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6CBA6-7485-106C-5019-EF0B05FB4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27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B4AB-EF98-693C-6E17-DD2DD9CF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1E631-E288-8123-67E1-1F17147CE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419D5-B04F-358A-6BDB-045CBE28B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71AAE-8D31-0845-A74D-272B7CEA0E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25DEE-C6C7-48CE-0FC9-726315324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8F755-F0F4-365C-CD87-6C2D2176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04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>
            <a:extLst>
              <a:ext uri="{FF2B5EF4-FFF2-40B4-BE49-F238E27FC236}">
                <a16:creationId xmlns:a16="http://schemas.microsoft.com/office/drawing/2014/main" id="{E15800F3-5745-5E85-6897-84093CE3EAE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65993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ECD88-15C1-1322-13D1-7D453E57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982A4-D768-1A2E-6B51-F518DE80E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C87AD-4160-2331-EA00-1FA5826A9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535C01-0651-9EF0-F1E7-E235FF63BD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6A74B-302B-3079-19C4-0F49D2C7A3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D68145-2DEF-48FA-3ED3-111220DC50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2BDF4A-FAB1-7A37-5E33-A3DFF7AC5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E0C39-F78A-905C-FA05-4B70C3FA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963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D76A8-0DC3-5A9E-74CC-252D564D7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32BCE4-DFF3-0548-1A19-031FF7CD29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C8284-7ECC-BFC8-9ED5-8B4E8FE16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35355-9652-4FDB-B5AA-865ECFF4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081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E9260F-65A2-AE9A-6718-21EF53A551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62B13-4311-DF17-6C5E-F326C52B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0BE0D-27E7-0FC4-B07D-B224989AF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632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FB6B3-347A-F67B-2B52-7AC749084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2A281-0DD9-0EF9-8498-E712A38E5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A5D595-DFA6-B057-6B5B-312B12F02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2E146-ACEA-34CC-C95F-DD5B6A9F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70161-E8A7-D979-F019-C74088002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A74008-71A6-E0FA-7C3B-D655A0CA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368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B813-70A7-F929-985B-51AFE03E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654CE3-FD3D-9D32-041B-F3C63FECB0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E3B584-1B07-674D-9846-121C2DACD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CD0BE-EC27-B8F4-4DF5-B2D93E1355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74779-C323-589D-E6C5-D84152CCB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301AA-935A-6EBC-1557-FC50277FC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032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E14C4-A1F1-8B8F-3D2B-DC31AA7F7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2561F6-B612-2024-AF63-4AA147979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1533C-5C62-E579-BFA6-C5801600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CD10D-E2B2-8FF7-B921-4410AE5CF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226DE-BF06-020C-B9ED-375901CCB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045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73CAC1-3032-79C1-DE53-39914027B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E11BC-A5BF-52F4-BDC7-B7ED5D76F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7D42F-0546-6CB8-263A-232C14C1FA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0FFCE-D5F8-C545-9E35-4FA1F782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95BED-AC4C-2FA6-204F-F7759574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06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AB1217-ABEB-E94F-CD11-89BE005FFE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2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353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372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18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741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878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3B8F6-C851-F865-F186-AA428BA89F9F}"/>
              </a:ext>
            </a:extLst>
          </p:cNvPr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BF80CB-5E7D-5222-4F67-A04F5160CC25}"/>
              </a:ext>
            </a:extLst>
          </p:cNvPr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A54FE2-D7B6-5066-8F74-1AD5AB1E3476}"/>
              </a:ext>
            </a:extLst>
          </p:cNvPr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>
            <a:extLst>
              <a:ext uri="{FF2B5EF4-FFF2-40B4-BE49-F238E27FC236}">
                <a16:creationId xmlns:a16="http://schemas.microsoft.com/office/drawing/2014/main" id="{19AB38B8-77DB-3F97-8298-C68A56BF560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6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4" r:id="rId3"/>
    <p:sldLayoutId id="2147483687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40000" indent="-360000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13E8D33-52EC-7ADC-38A7-9920CCE60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>
            <a:extLst>
              <a:ext uri="{FF2B5EF4-FFF2-40B4-BE49-F238E27FC236}">
                <a16:creationId xmlns:a16="http://schemas.microsoft.com/office/drawing/2014/main" id="{2811C105-1762-00B1-1C08-8C34220C082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205A7E-173C-AE13-565C-C602DC0050D2}"/>
              </a:ext>
            </a:extLst>
          </p:cNvPr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12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600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A4C8F06C-0C71-80CD-A4E3-AA039A186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13C78F5-C601-459A-1C3B-E8C7A3630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9066" y="5640928"/>
            <a:ext cx="10744199" cy="2271712"/>
          </a:xfrm>
          <a:noFill/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</p:spTree>
    <p:extLst>
      <p:ext uri="{BB962C8B-B14F-4D97-AF65-F5344CB8AC3E}">
        <p14:creationId xmlns:p14="http://schemas.microsoft.com/office/powerpoint/2010/main" val="384708036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2947-F1FB-886A-E14D-F1A49B7C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Golang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AB9C4E-EBFA-E2FD-4F0F-7AF94F4760CA}"/>
              </a:ext>
            </a:extLst>
          </p:cNvPr>
          <p:cNvSpPr/>
          <p:nvPr/>
        </p:nvSpPr>
        <p:spPr bwMode="auto">
          <a:xfrm>
            <a:off x="1245046" y="2589400"/>
            <a:ext cx="9698725" cy="556762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Golang is an open-source programming language that makes it easy to build simple, reliable and efficient software.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Go is natively combined, hence Go programs directly compile to machine code like C, C++.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Go has a clean syntax, hence it is targeted toward system programming and server-side programming.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It has excellent support for concurrency and networking.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Go compiler is available on Linux, OS X, Windows, various BSD, and Unix versions.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cartoon of a blue animal&#10;&#10;Description automatically generated">
            <a:extLst>
              <a:ext uri="{FF2B5EF4-FFF2-40B4-BE49-F238E27FC236}">
                <a16:creationId xmlns:a16="http://schemas.microsoft.com/office/drawing/2014/main" id="{CDD1DB78-69AE-126C-5392-AEE37D1F9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4231" y="3490306"/>
            <a:ext cx="5648723" cy="376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675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2947-F1FB-886A-E14D-F1A49B7C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Companies Using Golang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5F1590-ED5D-F437-5D51-DFC3AB356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526" y="2807361"/>
            <a:ext cx="3609975" cy="126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596BF6-3214-A210-33F9-33C3263E2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119" y="2463827"/>
            <a:ext cx="3489093" cy="1953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CBAC0F-4DD3-2687-8895-11405B14E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961" y="7065593"/>
            <a:ext cx="2857500" cy="160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E90341-FED2-74EB-AE65-1EEF04E69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8974" y="4919003"/>
            <a:ext cx="3533775" cy="1295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87DC8D-A4EC-98F1-843C-0284B812EB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7111" y="7065593"/>
            <a:ext cx="2857500" cy="1600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6C0FAD-C50A-C077-9060-5AC7A0E02B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08153" y="6967932"/>
            <a:ext cx="3686175" cy="12382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ADC66A-C565-6748-3048-288E63BDB4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58283" y="2322182"/>
            <a:ext cx="2466975" cy="1847850"/>
          </a:xfrm>
          <a:prstGeom prst="rect">
            <a:avLst/>
          </a:prstGeom>
        </p:spPr>
      </p:pic>
      <p:pic>
        <p:nvPicPr>
          <p:cNvPr id="20" name="Picture 19" descr="A logo with black text&#10;&#10;Description automatically generated">
            <a:extLst>
              <a:ext uri="{FF2B5EF4-FFF2-40B4-BE49-F238E27FC236}">
                <a16:creationId xmlns:a16="http://schemas.microsoft.com/office/drawing/2014/main" id="{B4257F1D-3304-C894-F095-A65BB02750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08153" y="4787447"/>
            <a:ext cx="2857500" cy="1600200"/>
          </a:xfrm>
          <a:prstGeom prst="rect">
            <a:avLst/>
          </a:prstGeom>
        </p:spPr>
      </p:pic>
      <p:pic>
        <p:nvPicPr>
          <p:cNvPr id="22" name="Picture 21" descr="A white text on an orange background&#10;&#10;Description automatically generated">
            <a:extLst>
              <a:ext uri="{FF2B5EF4-FFF2-40B4-BE49-F238E27FC236}">
                <a16:creationId xmlns:a16="http://schemas.microsoft.com/office/drawing/2014/main" id="{2F9A1623-612A-BE35-C706-D268BD7954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1711" y="4677342"/>
            <a:ext cx="29527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585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2947-F1FB-886A-E14D-F1A49B7C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Possibilities with Golang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8C3697-75AC-8F3A-C586-6122A8E33364}"/>
              </a:ext>
            </a:extLst>
          </p:cNvPr>
          <p:cNvSpPr/>
          <p:nvPr/>
        </p:nvSpPr>
        <p:spPr>
          <a:xfrm>
            <a:off x="1325656" y="1921473"/>
            <a:ext cx="15636686" cy="1569213"/>
          </a:xfrm>
          <a:prstGeom prst="roundRect">
            <a:avLst>
              <a:gd name="adj" fmla="val 19465"/>
            </a:avLst>
          </a:prstGeom>
          <a:solidFill>
            <a:srgbClr val="F7931F">
              <a:lumMod val="60000"/>
              <a:lumOff val="40000"/>
              <a:alpha val="6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Cloud and Network Services: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With a strong ecosystem of tools and APIs on major cloud providers, it is easier than ever to build services with Go.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FEEDC2-735E-6C74-8F42-BB3372A72F4D}"/>
              </a:ext>
            </a:extLst>
          </p:cNvPr>
          <p:cNvSpPr/>
          <p:nvPr/>
        </p:nvSpPr>
        <p:spPr>
          <a:xfrm>
            <a:off x="1325656" y="3844616"/>
            <a:ext cx="15636686" cy="1569213"/>
          </a:xfrm>
          <a:prstGeom prst="roundRect">
            <a:avLst>
              <a:gd name="adj" fmla="val 19465"/>
            </a:avLst>
          </a:prstGeom>
          <a:solidFill>
            <a:schemeClr val="accent3">
              <a:lumMod val="40000"/>
              <a:lumOff val="60000"/>
              <a:alpha val="6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Command-line Interface: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With popular open-source packages and a robust standard library, use Go to create fast and elegant CLIs.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E9CD1A1-668E-DB5F-F993-D4059438E155}"/>
              </a:ext>
            </a:extLst>
          </p:cNvPr>
          <p:cNvSpPr/>
          <p:nvPr/>
        </p:nvSpPr>
        <p:spPr>
          <a:xfrm>
            <a:off x="1325656" y="5767759"/>
            <a:ext cx="15636686" cy="1569213"/>
          </a:xfrm>
          <a:prstGeom prst="roundRect">
            <a:avLst>
              <a:gd name="adj" fmla="val 19465"/>
            </a:avLst>
          </a:prstGeom>
          <a:solidFill>
            <a:schemeClr val="accent4">
              <a:lumMod val="40000"/>
              <a:lumOff val="60000"/>
              <a:alpha val="6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Web Development: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With enhanced memory performance and support for several IDEs, Go powers fast and scalable web applications.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C29B823-1D2B-9C2E-9FFE-4D47899F9EB3}"/>
              </a:ext>
            </a:extLst>
          </p:cNvPr>
          <p:cNvSpPr/>
          <p:nvPr/>
        </p:nvSpPr>
        <p:spPr>
          <a:xfrm>
            <a:off x="1325656" y="7690902"/>
            <a:ext cx="15636686" cy="1569213"/>
          </a:xfrm>
          <a:prstGeom prst="roundRect">
            <a:avLst>
              <a:gd name="adj" fmla="val 19465"/>
            </a:avLst>
          </a:prstGeom>
          <a:solidFill>
            <a:schemeClr val="accent6">
              <a:lumMod val="40000"/>
              <a:lumOff val="60000"/>
              <a:alpha val="6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DevOps and Site Reliability: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With fast build times, lean syntax, an automatic formatter, and doc generator, Go is built to support both DevOps and SRE.</a:t>
            </a:r>
          </a:p>
        </p:txBody>
      </p:sp>
    </p:spTree>
    <p:extLst>
      <p:ext uri="{BB962C8B-B14F-4D97-AF65-F5344CB8AC3E}">
        <p14:creationId xmlns:p14="http://schemas.microsoft.com/office/powerpoint/2010/main" val="35784042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9891-8D17-4D6E-D458-2D907922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of Golang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106BBAB-5BF8-A763-B219-2DCF2D975742}"/>
              </a:ext>
            </a:extLst>
          </p:cNvPr>
          <p:cNvSpPr/>
          <p:nvPr/>
        </p:nvSpPr>
        <p:spPr bwMode="auto">
          <a:xfrm>
            <a:off x="2796763" y="2089920"/>
            <a:ext cx="12694474" cy="84634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0" lvl="1" algn="ctr" fontAlgn="base">
              <a:lnSpc>
                <a:spcPct val="150000"/>
              </a:lnSpc>
              <a:buClr>
                <a:srgbClr val="095A82"/>
              </a:buClr>
              <a:buSzPct val="15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 reasons for the need of a new programming language: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BF20B82-A011-8E5A-F06F-90F16BA4CA7B}"/>
              </a:ext>
            </a:extLst>
          </p:cNvPr>
          <p:cNvGrpSpPr/>
          <p:nvPr/>
        </p:nvGrpSpPr>
        <p:grpSpPr>
          <a:xfrm>
            <a:off x="1708049" y="3816685"/>
            <a:ext cx="14871902" cy="4592377"/>
            <a:chOff x="1708049" y="3816685"/>
            <a:chExt cx="14871902" cy="4592377"/>
          </a:xfrm>
        </p:grpSpPr>
        <p:sp>
          <p:nvSpPr>
            <p:cNvPr id="4" name="Shape">
              <a:extLst>
                <a:ext uri="{FF2B5EF4-FFF2-40B4-BE49-F238E27FC236}">
                  <a16:creationId xmlns:a16="http://schemas.microsoft.com/office/drawing/2014/main" id="{8DC8CBBA-95D4-1F98-9ADD-F8F6B375B060}"/>
                </a:ext>
              </a:extLst>
            </p:cNvPr>
            <p:cNvSpPr/>
            <p:nvPr/>
          </p:nvSpPr>
          <p:spPr>
            <a:xfrm>
              <a:off x="1708049" y="4869447"/>
              <a:ext cx="4282264" cy="3538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600" extrusionOk="0">
                  <a:moveTo>
                    <a:pt x="10625" y="21600"/>
                  </a:moveTo>
                  <a:cubicBezTo>
                    <a:pt x="10181" y="21600"/>
                    <a:pt x="9736" y="21393"/>
                    <a:pt x="9396" y="20972"/>
                  </a:cubicBezTo>
                  <a:lnTo>
                    <a:pt x="506" y="9968"/>
                  </a:lnTo>
                  <a:cubicBezTo>
                    <a:pt x="-169" y="9133"/>
                    <a:pt x="-169" y="7769"/>
                    <a:pt x="506" y="6933"/>
                  </a:cubicBezTo>
                  <a:lnTo>
                    <a:pt x="5673" y="543"/>
                  </a:lnTo>
                  <a:cubicBezTo>
                    <a:pt x="5955" y="193"/>
                    <a:pt x="6331" y="0"/>
                    <a:pt x="6729" y="0"/>
                  </a:cubicBezTo>
                  <a:cubicBezTo>
                    <a:pt x="7127" y="0"/>
                    <a:pt x="7502" y="193"/>
                    <a:pt x="7785" y="543"/>
                  </a:cubicBezTo>
                  <a:lnTo>
                    <a:pt x="9569" y="2749"/>
                  </a:lnTo>
                  <a:cubicBezTo>
                    <a:pt x="9852" y="3099"/>
                    <a:pt x="10233" y="3292"/>
                    <a:pt x="10631" y="3292"/>
                  </a:cubicBezTo>
                  <a:cubicBezTo>
                    <a:pt x="11029" y="3292"/>
                    <a:pt x="11410" y="3099"/>
                    <a:pt x="11693" y="2749"/>
                  </a:cubicBezTo>
                  <a:lnTo>
                    <a:pt x="13477" y="543"/>
                  </a:lnTo>
                  <a:cubicBezTo>
                    <a:pt x="13760" y="193"/>
                    <a:pt x="14135" y="0"/>
                    <a:pt x="14533" y="0"/>
                  </a:cubicBezTo>
                  <a:cubicBezTo>
                    <a:pt x="14931" y="0"/>
                    <a:pt x="15307" y="193"/>
                    <a:pt x="15589" y="543"/>
                  </a:cubicBezTo>
                  <a:lnTo>
                    <a:pt x="20756" y="6933"/>
                  </a:lnTo>
                  <a:cubicBezTo>
                    <a:pt x="21431" y="7769"/>
                    <a:pt x="21431" y="9133"/>
                    <a:pt x="20756" y="9968"/>
                  </a:cubicBezTo>
                  <a:lnTo>
                    <a:pt x="11861" y="20972"/>
                  </a:lnTo>
                  <a:cubicBezTo>
                    <a:pt x="11520" y="21386"/>
                    <a:pt x="11075" y="21600"/>
                    <a:pt x="10625" y="21600"/>
                  </a:cubicBezTo>
                  <a:close/>
                  <a:moveTo>
                    <a:pt x="6723" y="286"/>
                  </a:moveTo>
                  <a:cubicBezTo>
                    <a:pt x="6388" y="286"/>
                    <a:pt x="6071" y="450"/>
                    <a:pt x="5834" y="743"/>
                  </a:cubicBezTo>
                  <a:lnTo>
                    <a:pt x="668" y="7133"/>
                  </a:lnTo>
                  <a:cubicBezTo>
                    <a:pt x="79" y="7862"/>
                    <a:pt x="79" y="9040"/>
                    <a:pt x="668" y="9768"/>
                  </a:cubicBezTo>
                  <a:lnTo>
                    <a:pt x="9563" y="20772"/>
                  </a:lnTo>
                  <a:cubicBezTo>
                    <a:pt x="10152" y="21500"/>
                    <a:pt x="11104" y="21500"/>
                    <a:pt x="11693" y="20772"/>
                  </a:cubicBezTo>
                  <a:lnTo>
                    <a:pt x="20588" y="9768"/>
                  </a:lnTo>
                  <a:cubicBezTo>
                    <a:pt x="21177" y="9040"/>
                    <a:pt x="21177" y="7862"/>
                    <a:pt x="20588" y="7133"/>
                  </a:cubicBezTo>
                  <a:lnTo>
                    <a:pt x="15422" y="743"/>
                  </a:lnTo>
                  <a:cubicBezTo>
                    <a:pt x="15185" y="450"/>
                    <a:pt x="14868" y="286"/>
                    <a:pt x="14533" y="286"/>
                  </a:cubicBezTo>
                  <a:cubicBezTo>
                    <a:pt x="14198" y="286"/>
                    <a:pt x="13881" y="450"/>
                    <a:pt x="13644" y="743"/>
                  </a:cubicBezTo>
                  <a:lnTo>
                    <a:pt x="11860" y="2949"/>
                  </a:lnTo>
                  <a:cubicBezTo>
                    <a:pt x="11531" y="3356"/>
                    <a:pt x="11099" y="3577"/>
                    <a:pt x="10631" y="3577"/>
                  </a:cubicBezTo>
                  <a:cubicBezTo>
                    <a:pt x="10163" y="3577"/>
                    <a:pt x="9731" y="3356"/>
                    <a:pt x="9401" y="2949"/>
                  </a:cubicBezTo>
                  <a:lnTo>
                    <a:pt x="7618" y="743"/>
                  </a:lnTo>
                  <a:cubicBezTo>
                    <a:pt x="7375" y="443"/>
                    <a:pt x="7064" y="286"/>
                    <a:pt x="6723" y="286"/>
                  </a:cubicBezTo>
                  <a:close/>
                </a:path>
              </a:pathLst>
            </a:custGeom>
            <a:solidFill>
              <a:srgbClr val="063951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Shape">
              <a:extLst>
                <a:ext uri="{FF2B5EF4-FFF2-40B4-BE49-F238E27FC236}">
                  <a16:creationId xmlns:a16="http://schemas.microsoft.com/office/drawing/2014/main" id="{C410E712-37BD-F9B8-E390-C2325F385DB4}"/>
                </a:ext>
              </a:extLst>
            </p:cNvPr>
            <p:cNvSpPr/>
            <p:nvPr/>
          </p:nvSpPr>
          <p:spPr>
            <a:xfrm>
              <a:off x="5288710" y="4869447"/>
              <a:ext cx="4282847" cy="3539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0349" y="21600"/>
                    <a:pt x="9897" y="21393"/>
                    <a:pt x="9551" y="20972"/>
                  </a:cubicBezTo>
                  <a:lnTo>
                    <a:pt x="516" y="9972"/>
                  </a:lnTo>
                  <a:cubicBezTo>
                    <a:pt x="182" y="9565"/>
                    <a:pt x="0" y="9030"/>
                    <a:pt x="0" y="8452"/>
                  </a:cubicBezTo>
                  <a:cubicBezTo>
                    <a:pt x="0" y="7873"/>
                    <a:pt x="182" y="7338"/>
                    <a:pt x="516" y="6931"/>
                  </a:cubicBezTo>
                  <a:lnTo>
                    <a:pt x="5764" y="543"/>
                  </a:lnTo>
                  <a:cubicBezTo>
                    <a:pt x="6051" y="193"/>
                    <a:pt x="6432" y="0"/>
                    <a:pt x="6836" y="0"/>
                  </a:cubicBezTo>
                  <a:cubicBezTo>
                    <a:pt x="7241" y="0"/>
                    <a:pt x="7622" y="193"/>
                    <a:pt x="7909" y="543"/>
                  </a:cubicBezTo>
                  <a:lnTo>
                    <a:pt x="9721" y="2748"/>
                  </a:lnTo>
                  <a:cubicBezTo>
                    <a:pt x="10008" y="3098"/>
                    <a:pt x="10395" y="3291"/>
                    <a:pt x="10800" y="3291"/>
                  </a:cubicBezTo>
                  <a:cubicBezTo>
                    <a:pt x="11205" y="3291"/>
                    <a:pt x="11592" y="3098"/>
                    <a:pt x="11879" y="2748"/>
                  </a:cubicBezTo>
                  <a:lnTo>
                    <a:pt x="13691" y="543"/>
                  </a:lnTo>
                  <a:lnTo>
                    <a:pt x="13773" y="642"/>
                  </a:lnTo>
                  <a:lnTo>
                    <a:pt x="13691" y="543"/>
                  </a:lnTo>
                  <a:cubicBezTo>
                    <a:pt x="13978" y="193"/>
                    <a:pt x="14359" y="0"/>
                    <a:pt x="14764" y="0"/>
                  </a:cubicBezTo>
                  <a:cubicBezTo>
                    <a:pt x="15168" y="0"/>
                    <a:pt x="15549" y="193"/>
                    <a:pt x="15836" y="543"/>
                  </a:cubicBezTo>
                  <a:lnTo>
                    <a:pt x="21084" y="6931"/>
                  </a:lnTo>
                  <a:cubicBezTo>
                    <a:pt x="21418" y="7338"/>
                    <a:pt x="21600" y="7873"/>
                    <a:pt x="21600" y="8452"/>
                  </a:cubicBezTo>
                  <a:cubicBezTo>
                    <a:pt x="21600" y="9030"/>
                    <a:pt x="21418" y="9565"/>
                    <a:pt x="21084" y="9972"/>
                  </a:cubicBezTo>
                  <a:lnTo>
                    <a:pt x="12049" y="20972"/>
                  </a:lnTo>
                  <a:cubicBezTo>
                    <a:pt x="11703" y="21386"/>
                    <a:pt x="11251" y="21600"/>
                    <a:pt x="10800" y="21600"/>
                  </a:cubicBezTo>
                  <a:close/>
                  <a:moveTo>
                    <a:pt x="6836" y="293"/>
                  </a:moveTo>
                  <a:cubicBezTo>
                    <a:pt x="6496" y="293"/>
                    <a:pt x="6174" y="457"/>
                    <a:pt x="5934" y="749"/>
                  </a:cubicBezTo>
                  <a:lnTo>
                    <a:pt x="686" y="7138"/>
                  </a:lnTo>
                  <a:cubicBezTo>
                    <a:pt x="399" y="7488"/>
                    <a:pt x="240" y="7959"/>
                    <a:pt x="240" y="8452"/>
                  </a:cubicBezTo>
                  <a:cubicBezTo>
                    <a:pt x="240" y="8944"/>
                    <a:pt x="399" y="9415"/>
                    <a:pt x="686" y="9765"/>
                  </a:cubicBezTo>
                  <a:lnTo>
                    <a:pt x="9721" y="20765"/>
                  </a:lnTo>
                  <a:cubicBezTo>
                    <a:pt x="10319" y="21493"/>
                    <a:pt x="11287" y="21493"/>
                    <a:pt x="11885" y="20765"/>
                  </a:cubicBezTo>
                  <a:lnTo>
                    <a:pt x="20920" y="9765"/>
                  </a:lnTo>
                  <a:cubicBezTo>
                    <a:pt x="21207" y="9415"/>
                    <a:pt x="21365" y="8944"/>
                    <a:pt x="21365" y="8452"/>
                  </a:cubicBezTo>
                  <a:cubicBezTo>
                    <a:pt x="21365" y="7959"/>
                    <a:pt x="21207" y="7488"/>
                    <a:pt x="20920" y="7138"/>
                  </a:cubicBezTo>
                  <a:lnTo>
                    <a:pt x="15672" y="749"/>
                  </a:lnTo>
                  <a:cubicBezTo>
                    <a:pt x="15432" y="457"/>
                    <a:pt x="15109" y="293"/>
                    <a:pt x="14769" y="293"/>
                  </a:cubicBezTo>
                  <a:cubicBezTo>
                    <a:pt x="14429" y="293"/>
                    <a:pt x="14107" y="457"/>
                    <a:pt x="13866" y="749"/>
                  </a:cubicBezTo>
                  <a:lnTo>
                    <a:pt x="12055" y="2955"/>
                  </a:lnTo>
                  <a:cubicBezTo>
                    <a:pt x="11721" y="3362"/>
                    <a:pt x="11281" y="3583"/>
                    <a:pt x="10806" y="3583"/>
                  </a:cubicBezTo>
                  <a:cubicBezTo>
                    <a:pt x="10331" y="3583"/>
                    <a:pt x="9891" y="3362"/>
                    <a:pt x="9557" y="2955"/>
                  </a:cubicBezTo>
                  <a:lnTo>
                    <a:pt x="7745" y="749"/>
                  </a:lnTo>
                  <a:cubicBezTo>
                    <a:pt x="7499" y="450"/>
                    <a:pt x="7177" y="293"/>
                    <a:pt x="6836" y="293"/>
                  </a:cubicBezTo>
                  <a:close/>
                </a:path>
              </a:pathLst>
            </a:custGeom>
            <a:solidFill>
              <a:srgbClr val="063951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Shape">
              <a:extLst>
                <a:ext uri="{FF2B5EF4-FFF2-40B4-BE49-F238E27FC236}">
                  <a16:creationId xmlns:a16="http://schemas.microsoft.com/office/drawing/2014/main" id="{1C4F6FA4-44BD-8850-696D-4D2A8EC197DE}"/>
                </a:ext>
              </a:extLst>
            </p:cNvPr>
            <p:cNvSpPr/>
            <p:nvPr/>
          </p:nvSpPr>
          <p:spPr>
            <a:xfrm>
              <a:off x="8880998" y="4869447"/>
              <a:ext cx="4282850" cy="3539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0349" y="21600"/>
                    <a:pt x="9897" y="21393"/>
                    <a:pt x="9551" y="20972"/>
                  </a:cubicBezTo>
                  <a:lnTo>
                    <a:pt x="516" y="9972"/>
                  </a:lnTo>
                  <a:cubicBezTo>
                    <a:pt x="182" y="9565"/>
                    <a:pt x="0" y="9030"/>
                    <a:pt x="0" y="8452"/>
                  </a:cubicBezTo>
                  <a:cubicBezTo>
                    <a:pt x="0" y="7873"/>
                    <a:pt x="182" y="7338"/>
                    <a:pt x="516" y="6931"/>
                  </a:cubicBezTo>
                  <a:lnTo>
                    <a:pt x="5764" y="543"/>
                  </a:lnTo>
                  <a:cubicBezTo>
                    <a:pt x="6051" y="193"/>
                    <a:pt x="6432" y="0"/>
                    <a:pt x="6836" y="0"/>
                  </a:cubicBezTo>
                  <a:cubicBezTo>
                    <a:pt x="7241" y="0"/>
                    <a:pt x="7622" y="193"/>
                    <a:pt x="7909" y="543"/>
                  </a:cubicBezTo>
                  <a:lnTo>
                    <a:pt x="9721" y="2748"/>
                  </a:lnTo>
                  <a:cubicBezTo>
                    <a:pt x="10008" y="3098"/>
                    <a:pt x="10395" y="3291"/>
                    <a:pt x="10800" y="3291"/>
                  </a:cubicBezTo>
                  <a:cubicBezTo>
                    <a:pt x="11205" y="3291"/>
                    <a:pt x="11592" y="3098"/>
                    <a:pt x="11879" y="2748"/>
                  </a:cubicBezTo>
                  <a:lnTo>
                    <a:pt x="13691" y="543"/>
                  </a:lnTo>
                  <a:cubicBezTo>
                    <a:pt x="13978" y="193"/>
                    <a:pt x="14359" y="0"/>
                    <a:pt x="14764" y="0"/>
                  </a:cubicBezTo>
                  <a:cubicBezTo>
                    <a:pt x="15168" y="0"/>
                    <a:pt x="15549" y="193"/>
                    <a:pt x="15836" y="543"/>
                  </a:cubicBezTo>
                  <a:lnTo>
                    <a:pt x="21084" y="6931"/>
                  </a:lnTo>
                  <a:cubicBezTo>
                    <a:pt x="21418" y="7338"/>
                    <a:pt x="21600" y="7873"/>
                    <a:pt x="21600" y="8452"/>
                  </a:cubicBezTo>
                  <a:cubicBezTo>
                    <a:pt x="21600" y="9030"/>
                    <a:pt x="21418" y="9565"/>
                    <a:pt x="21084" y="9972"/>
                  </a:cubicBezTo>
                  <a:lnTo>
                    <a:pt x="12043" y="20972"/>
                  </a:lnTo>
                  <a:cubicBezTo>
                    <a:pt x="11703" y="21386"/>
                    <a:pt x="11251" y="21600"/>
                    <a:pt x="10800" y="21600"/>
                  </a:cubicBezTo>
                  <a:close/>
                  <a:moveTo>
                    <a:pt x="6831" y="293"/>
                  </a:moveTo>
                  <a:cubicBezTo>
                    <a:pt x="6491" y="293"/>
                    <a:pt x="6168" y="457"/>
                    <a:pt x="5928" y="749"/>
                  </a:cubicBezTo>
                  <a:lnTo>
                    <a:pt x="680" y="7138"/>
                  </a:lnTo>
                  <a:cubicBezTo>
                    <a:pt x="393" y="7488"/>
                    <a:pt x="235" y="7959"/>
                    <a:pt x="235" y="8452"/>
                  </a:cubicBezTo>
                  <a:cubicBezTo>
                    <a:pt x="235" y="8944"/>
                    <a:pt x="393" y="9415"/>
                    <a:pt x="680" y="9765"/>
                  </a:cubicBezTo>
                  <a:lnTo>
                    <a:pt x="9715" y="20765"/>
                  </a:lnTo>
                  <a:cubicBezTo>
                    <a:pt x="10313" y="21493"/>
                    <a:pt x="11281" y="21493"/>
                    <a:pt x="11879" y="20765"/>
                  </a:cubicBezTo>
                  <a:lnTo>
                    <a:pt x="20914" y="9765"/>
                  </a:lnTo>
                  <a:cubicBezTo>
                    <a:pt x="21201" y="9415"/>
                    <a:pt x="21360" y="8944"/>
                    <a:pt x="21360" y="8452"/>
                  </a:cubicBezTo>
                  <a:cubicBezTo>
                    <a:pt x="21360" y="7959"/>
                    <a:pt x="21201" y="7488"/>
                    <a:pt x="20914" y="7138"/>
                  </a:cubicBezTo>
                  <a:lnTo>
                    <a:pt x="15666" y="749"/>
                  </a:lnTo>
                  <a:cubicBezTo>
                    <a:pt x="15426" y="457"/>
                    <a:pt x="15104" y="293"/>
                    <a:pt x="14763" y="293"/>
                  </a:cubicBezTo>
                  <a:cubicBezTo>
                    <a:pt x="14423" y="293"/>
                    <a:pt x="14101" y="457"/>
                    <a:pt x="13861" y="749"/>
                  </a:cubicBezTo>
                  <a:lnTo>
                    <a:pt x="12049" y="2955"/>
                  </a:lnTo>
                  <a:cubicBezTo>
                    <a:pt x="11715" y="3362"/>
                    <a:pt x="11275" y="3583"/>
                    <a:pt x="10800" y="3583"/>
                  </a:cubicBezTo>
                  <a:cubicBezTo>
                    <a:pt x="10325" y="3583"/>
                    <a:pt x="9885" y="3362"/>
                    <a:pt x="9551" y="2955"/>
                  </a:cubicBezTo>
                  <a:lnTo>
                    <a:pt x="7739" y="749"/>
                  </a:lnTo>
                  <a:cubicBezTo>
                    <a:pt x="7493" y="450"/>
                    <a:pt x="7177" y="293"/>
                    <a:pt x="6831" y="293"/>
                  </a:cubicBezTo>
                  <a:close/>
                </a:path>
              </a:pathLst>
            </a:custGeom>
            <a:solidFill>
              <a:srgbClr val="063951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E2C06B0B-FDCF-4D55-323B-E3F414BBFA70}"/>
                </a:ext>
              </a:extLst>
            </p:cNvPr>
            <p:cNvSpPr/>
            <p:nvPr/>
          </p:nvSpPr>
          <p:spPr>
            <a:xfrm>
              <a:off x="3165018" y="3816685"/>
              <a:ext cx="1368326" cy="1376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6" h="20856" extrusionOk="0">
                  <a:moveTo>
                    <a:pt x="7744" y="19739"/>
                  </a:moveTo>
                  <a:lnTo>
                    <a:pt x="1116" y="13112"/>
                  </a:lnTo>
                  <a:cubicBezTo>
                    <a:pt x="-372" y="11624"/>
                    <a:pt x="-372" y="9232"/>
                    <a:pt x="1116" y="7743"/>
                  </a:cubicBezTo>
                  <a:lnTo>
                    <a:pt x="7744" y="1116"/>
                  </a:lnTo>
                  <a:cubicBezTo>
                    <a:pt x="9232" y="-372"/>
                    <a:pt x="11624" y="-372"/>
                    <a:pt x="13112" y="1116"/>
                  </a:cubicBezTo>
                  <a:lnTo>
                    <a:pt x="19740" y="7743"/>
                  </a:lnTo>
                  <a:cubicBezTo>
                    <a:pt x="21228" y="9232"/>
                    <a:pt x="21228" y="11624"/>
                    <a:pt x="19740" y="13112"/>
                  </a:cubicBezTo>
                  <a:lnTo>
                    <a:pt x="13112" y="19739"/>
                  </a:lnTo>
                  <a:cubicBezTo>
                    <a:pt x="11624" y="21228"/>
                    <a:pt x="9232" y="21228"/>
                    <a:pt x="7744" y="19739"/>
                  </a:cubicBezTo>
                  <a:close/>
                </a:path>
              </a:pathLst>
            </a:custGeom>
            <a:solidFill>
              <a:srgbClr val="FFCC4C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Shape">
              <a:extLst>
                <a:ext uri="{FF2B5EF4-FFF2-40B4-BE49-F238E27FC236}">
                  <a16:creationId xmlns:a16="http://schemas.microsoft.com/office/drawing/2014/main" id="{AA917504-FA07-344D-7ADF-A62E41506BCC}"/>
                </a:ext>
              </a:extLst>
            </p:cNvPr>
            <p:cNvSpPr/>
            <p:nvPr/>
          </p:nvSpPr>
          <p:spPr>
            <a:xfrm>
              <a:off x="6745970" y="3816685"/>
              <a:ext cx="1368326" cy="1376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6" h="20856" extrusionOk="0">
                  <a:moveTo>
                    <a:pt x="7744" y="19739"/>
                  </a:moveTo>
                  <a:lnTo>
                    <a:pt x="1116" y="13112"/>
                  </a:lnTo>
                  <a:cubicBezTo>
                    <a:pt x="-372" y="11624"/>
                    <a:pt x="-372" y="9232"/>
                    <a:pt x="1116" y="7743"/>
                  </a:cubicBezTo>
                  <a:lnTo>
                    <a:pt x="7744" y="1116"/>
                  </a:lnTo>
                  <a:cubicBezTo>
                    <a:pt x="9232" y="-372"/>
                    <a:pt x="11624" y="-372"/>
                    <a:pt x="13112" y="1116"/>
                  </a:cubicBezTo>
                  <a:lnTo>
                    <a:pt x="19740" y="7743"/>
                  </a:lnTo>
                  <a:cubicBezTo>
                    <a:pt x="21228" y="9232"/>
                    <a:pt x="21228" y="11624"/>
                    <a:pt x="19740" y="13112"/>
                  </a:cubicBezTo>
                  <a:lnTo>
                    <a:pt x="13112" y="19739"/>
                  </a:lnTo>
                  <a:cubicBezTo>
                    <a:pt x="11642" y="21228"/>
                    <a:pt x="9232" y="21228"/>
                    <a:pt x="7744" y="19739"/>
                  </a:cubicBezTo>
                  <a:close/>
                </a:path>
              </a:pathLst>
            </a:custGeom>
            <a:solidFill>
              <a:srgbClr val="F7931F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C9566628-CAE6-940B-4B84-BC7858C676C5}"/>
                </a:ext>
              </a:extLst>
            </p:cNvPr>
            <p:cNvSpPr/>
            <p:nvPr/>
          </p:nvSpPr>
          <p:spPr>
            <a:xfrm>
              <a:off x="10338260" y="3816685"/>
              <a:ext cx="1368326" cy="1376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6" h="20856" extrusionOk="0">
                  <a:moveTo>
                    <a:pt x="7744" y="19739"/>
                  </a:moveTo>
                  <a:lnTo>
                    <a:pt x="1116" y="13112"/>
                  </a:lnTo>
                  <a:cubicBezTo>
                    <a:pt x="-372" y="11624"/>
                    <a:pt x="-372" y="9232"/>
                    <a:pt x="1116" y="7743"/>
                  </a:cubicBezTo>
                  <a:lnTo>
                    <a:pt x="7744" y="1116"/>
                  </a:lnTo>
                  <a:cubicBezTo>
                    <a:pt x="9232" y="-372"/>
                    <a:pt x="11624" y="-372"/>
                    <a:pt x="13112" y="1116"/>
                  </a:cubicBezTo>
                  <a:lnTo>
                    <a:pt x="19740" y="7743"/>
                  </a:lnTo>
                  <a:cubicBezTo>
                    <a:pt x="21228" y="9232"/>
                    <a:pt x="21228" y="11624"/>
                    <a:pt x="19740" y="13112"/>
                  </a:cubicBezTo>
                  <a:lnTo>
                    <a:pt x="13112" y="19739"/>
                  </a:lnTo>
                  <a:cubicBezTo>
                    <a:pt x="11624" y="21228"/>
                    <a:pt x="9232" y="21228"/>
                    <a:pt x="7744" y="19739"/>
                  </a:cubicBezTo>
                  <a:close/>
                </a:path>
              </a:pathLst>
            </a:custGeom>
            <a:solidFill>
              <a:srgbClr val="A2B969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2">
              <a:extLst>
                <a:ext uri="{FF2B5EF4-FFF2-40B4-BE49-F238E27FC236}">
                  <a16:creationId xmlns:a16="http://schemas.microsoft.com/office/drawing/2014/main" id="{1286B2DC-7F3D-4CA8-D4A2-09A4F5AACAED}"/>
                </a:ext>
              </a:extLst>
            </p:cNvPr>
            <p:cNvSpPr txBox="1"/>
            <p:nvPr/>
          </p:nvSpPr>
          <p:spPr>
            <a:xfrm>
              <a:off x="2763530" y="5661016"/>
              <a:ext cx="2168537" cy="156966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noProof="1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Compiles large Go program in seconds on a single computer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731C15-9BE3-917D-95E3-1C3C79D44726}"/>
                </a:ext>
              </a:extLst>
            </p:cNvPr>
            <p:cNvSpPr txBox="1"/>
            <p:nvPr/>
          </p:nvSpPr>
          <p:spPr>
            <a:xfrm>
              <a:off x="6415835" y="5616379"/>
              <a:ext cx="2168537" cy="156966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noProof="1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Light-weight as compared to other OO languages</a:t>
              </a: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7D7B6116-2724-F018-481D-6B9DBA5EA58F}"/>
                </a:ext>
              </a:extLst>
            </p:cNvPr>
            <p:cNvSpPr txBox="1"/>
            <p:nvPr/>
          </p:nvSpPr>
          <p:spPr>
            <a:xfrm>
              <a:off x="9903259" y="5476350"/>
              <a:ext cx="2230115" cy="193899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noProof="1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Easy development of system software on multicore machines</a:t>
              </a:r>
            </a:p>
          </p:txBody>
        </p:sp>
        <p:sp>
          <p:nvSpPr>
            <p:cNvPr id="21" name="TextBox 2">
              <a:extLst>
                <a:ext uri="{FF2B5EF4-FFF2-40B4-BE49-F238E27FC236}">
                  <a16:creationId xmlns:a16="http://schemas.microsoft.com/office/drawing/2014/main" id="{A13DFC97-1A81-E53F-D58B-C97A97DD1A4A}"/>
                </a:ext>
              </a:extLst>
            </p:cNvPr>
            <p:cNvSpPr txBox="1"/>
            <p:nvPr/>
          </p:nvSpPr>
          <p:spPr>
            <a:xfrm>
              <a:off x="3548458" y="4259274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C13018"/>
                  </a:solidFill>
                  <a:latin typeface="Calibri" panose="020F0502020204030204"/>
                </a:rPr>
                <a:t>01</a:t>
              </a:r>
            </a:p>
          </p:txBody>
        </p:sp>
        <p:sp>
          <p:nvSpPr>
            <p:cNvPr id="22" name="TextBox 29">
              <a:extLst>
                <a:ext uri="{FF2B5EF4-FFF2-40B4-BE49-F238E27FC236}">
                  <a16:creationId xmlns:a16="http://schemas.microsoft.com/office/drawing/2014/main" id="{0E13BE94-4E9F-8386-411E-1BC780258597}"/>
                </a:ext>
              </a:extLst>
            </p:cNvPr>
            <p:cNvSpPr txBox="1"/>
            <p:nvPr/>
          </p:nvSpPr>
          <p:spPr>
            <a:xfrm>
              <a:off x="9133911" y="5984181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400" dirty="0">
                <a:solidFill>
                  <a:srgbClr val="C13018"/>
                </a:solidFill>
                <a:latin typeface="Calibri" panose="020F0502020204030204"/>
              </a:endParaRPr>
            </a:p>
          </p:txBody>
        </p:sp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18A1A5C5-E658-D5CF-5252-16863A8A65C2}"/>
                </a:ext>
              </a:extLst>
            </p:cNvPr>
            <p:cNvSpPr/>
            <p:nvPr/>
          </p:nvSpPr>
          <p:spPr>
            <a:xfrm>
              <a:off x="12297687" y="4869447"/>
              <a:ext cx="4282264" cy="3538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600" extrusionOk="0">
                  <a:moveTo>
                    <a:pt x="10625" y="21600"/>
                  </a:moveTo>
                  <a:cubicBezTo>
                    <a:pt x="10181" y="21600"/>
                    <a:pt x="9736" y="21393"/>
                    <a:pt x="9396" y="20972"/>
                  </a:cubicBezTo>
                  <a:lnTo>
                    <a:pt x="506" y="9968"/>
                  </a:lnTo>
                  <a:cubicBezTo>
                    <a:pt x="-169" y="9133"/>
                    <a:pt x="-169" y="7769"/>
                    <a:pt x="506" y="6933"/>
                  </a:cubicBezTo>
                  <a:lnTo>
                    <a:pt x="5673" y="543"/>
                  </a:lnTo>
                  <a:cubicBezTo>
                    <a:pt x="5955" y="193"/>
                    <a:pt x="6331" y="0"/>
                    <a:pt x="6729" y="0"/>
                  </a:cubicBezTo>
                  <a:cubicBezTo>
                    <a:pt x="7127" y="0"/>
                    <a:pt x="7502" y="193"/>
                    <a:pt x="7785" y="543"/>
                  </a:cubicBezTo>
                  <a:lnTo>
                    <a:pt x="9569" y="2749"/>
                  </a:lnTo>
                  <a:cubicBezTo>
                    <a:pt x="9852" y="3099"/>
                    <a:pt x="10233" y="3292"/>
                    <a:pt x="10631" y="3292"/>
                  </a:cubicBezTo>
                  <a:cubicBezTo>
                    <a:pt x="11029" y="3292"/>
                    <a:pt x="11410" y="3099"/>
                    <a:pt x="11693" y="2749"/>
                  </a:cubicBezTo>
                  <a:lnTo>
                    <a:pt x="13477" y="543"/>
                  </a:lnTo>
                  <a:cubicBezTo>
                    <a:pt x="13760" y="193"/>
                    <a:pt x="14135" y="0"/>
                    <a:pt x="14533" y="0"/>
                  </a:cubicBezTo>
                  <a:cubicBezTo>
                    <a:pt x="14931" y="0"/>
                    <a:pt x="15307" y="193"/>
                    <a:pt x="15589" y="543"/>
                  </a:cubicBezTo>
                  <a:lnTo>
                    <a:pt x="20756" y="6933"/>
                  </a:lnTo>
                  <a:cubicBezTo>
                    <a:pt x="21431" y="7769"/>
                    <a:pt x="21431" y="9133"/>
                    <a:pt x="20756" y="9968"/>
                  </a:cubicBezTo>
                  <a:lnTo>
                    <a:pt x="11861" y="20972"/>
                  </a:lnTo>
                  <a:cubicBezTo>
                    <a:pt x="11520" y="21386"/>
                    <a:pt x="11075" y="21600"/>
                    <a:pt x="10625" y="21600"/>
                  </a:cubicBezTo>
                  <a:close/>
                  <a:moveTo>
                    <a:pt x="6723" y="286"/>
                  </a:moveTo>
                  <a:cubicBezTo>
                    <a:pt x="6388" y="286"/>
                    <a:pt x="6071" y="450"/>
                    <a:pt x="5834" y="743"/>
                  </a:cubicBezTo>
                  <a:lnTo>
                    <a:pt x="668" y="7133"/>
                  </a:lnTo>
                  <a:cubicBezTo>
                    <a:pt x="79" y="7862"/>
                    <a:pt x="79" y="9040"/>
                    <a:pt x="668" y="9768"/>
                  </a:cubicBezTo>
                  <a:lnTo>
                    <a:pt x="9563" y="20772"/>
                  </a:lnTo>
                  <a:cubicBezTo>
                    <a:pt x="10152" y="21500"/>
                    <a:pt x="11104" y="21500"/>
                    <a:pt x="11693" y="20772"/>
                  </a:cubicBezTo>
                  <a:lnTo>
                    <a:pt x="20588" y="9768"/>
                  </a:lnTo>
                  <a:cubicBezTo>
                    <a:pt x="21177" y="9040"/>
                    <a:pt x="21177" y="7862"/>
                    <a:pt x="20588" y="7133"/>
                  </a:cubicBezTo>
                  <a:lnTo>
                    <a:pt x="15422" y="743"/>
                  </a:lnTo>
                  <a:cubicBezTo>
                    <a:pt x="15185" y="450"/>
                    <a:pt x="14868" y="286"/>
                    <a:pt x="14533" y="286"/>
                  </a:cubicBezTo>
                  <a:cubicBezTo>
                    <a:pt x="14198" y="286"/>
                    <a:pt x="13881" y="450"/>
                    <a:pt x="13644" y="743"/>
                  </a:cubicBezTo>
                  <a:lnTo>
                    <a:pt x="11860" y="2949"/>
                  </a:lnTo>
                  <a:cubicBezTo>
                    <a:pt x="11531" y="3356"/>
                    <a:pt x="11099" y="3577"/>
                    <a:pt x="10631" y="3577"/>
                  </a:cubicBezTo>
                  <a:cubicBezTo>
                    <a:pt x="10163" y="3577"/>
                    <a:pt x="9731" y="3356"/>
                    <a:pt x="9401" y="2949"/>
                  </a:cubicBezTo>
                  <a:lnTo>
                    <a:pt x="7618" y="743"/>
                  </a:lnTo>
                  <a:cubicBezTo>
                    <a:pt x="7375" y="443"/>
                    <a:pt x="7064" y="286"/>
                    <a:pt x="6723" y="286"/>
                  </a:cubicBezTo>
                  <a:close/>
                </a:path>
              </a:pathLst>
            </a:custGeom>
            <a:solidFill>
              <a:srgbClr val="063951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Shape">
              <a:extLst>
                <a:ext uri="{FF2B5EF4-FFF2-40B4-BE49-F238E27FC236}">
                  <a16:creationId xmlns:a16="http://schemas.microsoft.com/office/drawing/2014/main" id="{B4503923-D66E-7AFD-4519-79FDB95C252C}"/>
                </a:ext>
              </a:extLst>
            </p:cNvPr>
            <p:cNvSpPr/>
            <p:nvPr/>
          </p:nvSpPr>
          <p:spPr>
            <a:xfrm>
              <a:off x="13754654" y="3816685"/>
              <a:ext cx="1368326" cy="1376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6" h="20856" extrusionOk="0">
                  <a:moveTo>
                    <a:pt x="7744" y="19739"/>
                  </a:moveTo>
                  <a:lnTo>
                    <a:pt x="1116" y="13112"/>
                  </a:lnTo>
                  <a:cubicBezTo>
                    <a:pt x="-372" y="11624"/>
                    <a:pt x="-372" y="9232"/>
                    <a:pt x="1116" y="7743"/>
                  </a:cubicBezTo>
                  <a:lnTo>
                    <a:pt x="7744" y="1116"/>
                  </a:lnTo>
                  <a:cubicBezTo>
                    <a:pt x="9232" y="-372"/>
                    <a:pt x="11624" y="-372"/>
                    <a:pt x="13112" y="1116"/>
                  </a:cubicBezTo>
                  <a:lnTo>
                    <a:pt x="19740" y="7743"/>
                  </a:lnTo>
                  <a:cubicBezTo>
                    <a:pt x="21228" y="9232"/>
                    <a:pt x="21228" y="11624"/>
                    <a:pt x="19740" y="13112"/>
                  </a:cubicBezTo>
                  <a:lnTo>
                    <a:pt x="13112" y="19739"/>
                  </a:lnTo>
                  <a:cubicBezTo>
                    <a:pt x="11624" y="21228"/>
                    <a:pt x="9232" y="21228"/>
                    <a:pt x="7744" y="19739"/>
                  </a:cubicBezTo>
                  <a:close/>
                </a:path>
              </a:pathLst>
            </a:custGeom>
            <a:solidFill>
              <a:srgbClr val="FFCC4C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extBox 12">
              <a:extLst>
                <a:ext uri="{FF2B5EF4-FFF2-40B4-BE49-F238E27FC236}">
                  <a16:creationId xmlns:a16="http://schemas.microsoft.com/office/drawing/2014/main" id="{FA2559DE-FC67-FFD7-5F14-0AD90CDE3798}"/>
                </a:ext>
              </a:extLst>
            </p:cNvPr>
            <p:cNvSpPr txBox="1"/>
            <p:nvPr/>
          </p:nvSpPr>
          <p:spPr>
            <a:xfrm>
              <a:off x="13460474" y="5929791"/>
              <a:ext cx="2540805" cy="83099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noProof="1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Fully garbage collected </a:t>
              </a:r>
            </a:p>
          </p:txBody>
        </p:sp>
        <p:sp>
          <p:nvSpPr>
            <p:cNvPr id="30" name="TextBox 2">
              <a:extLst>
                <a:ext uri="{FF2B5EF4-FFF2-40B4-BE49-F238E27FC236}">
                  <a16:creationId xmlns:a16="http://schemas.microsoft.com/office/drawing/2014/main" id="{025F204D-B410-5D4B-6474-B10236FEFCA1}"/>
                </a:ext>
              </a:extLst>
            </p:cNvPr>
            <p:cNvSpPr txBox="1"/>
            <p:nvPr/>
          </p:nvSpPr>
          <p:spPr>
            <a:xfrm>
              <a:off x="7155258" y="4249114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C13018"/>
                  </a:solidFill>
                  <a:latin typeface="Calibri" panose="020F0502020204030204"/>
                </a:rPr>
                <a:t>02</a:t>
              </a:r>
            </a:p>
          </p:txBody>
        </p:sp>
        <p:sp>
          <p:nvSpPr>
            <p:cNvPr id="31" name="TextBox 2">
              <a:extLst>
                <a:ext uri="{FF2B5EF4-FFF2-40B4-BE49-F238E27FC236}">
                  <a16:creationId xmlns:a16="http://schemas.microsoft.com/office/drawing/2014/main" id="{8C02C66B-99EB-6691-02CF-E3A0F5FA9433}"/>
                </a:ext>
              </a:extLst>
            </p:cNvPr>
            <p:cNvSpPr txBox="1"/>
            <p:nvPr/>
          </p:nvSpPr>
          <p:spPr>
            <a:xfrm>
              <a:off x="10741738" y="4259274"/>
              <a:ext cx="6014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C13018"/>
                  </a:solidFill>
                  <a:latin typeface="Calibri" panose="020F0502020204030204"/>
                </a:rPr>
                <a:t>03</a:t>
              </a:r>
            </a:p>
          </p:txBody>
        </p:sp>
        <p:sp>
          <p:nvSpPr>
            <p:cNvPr id="32" name="TextBox 2">
              <a:extLst>
                <a:ext uri="{FF2B5EF4-FFF2-40B4-BE49-F238E27FC236}">
                  <a16:creationId xmlns:a16="http://schemas.microsoft.com/office/drawing/2014/main" id="{655FA2B5-FAFB-3E84-6482-091C05913A67}"/>
                </a:ext>
              </a:extLst>
            </p:cNvPr>
            <p:cNvSpPr txBox="1"/>
            <p:nvPr/>
          </p:nvSpPr>
          <p:spPr>
            <a:xfrm>
              <a:off x="14165658" y="4249114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C13018"/>
                  </a:solidFill>
                  <a:latin typeface="Calibri" panose="020F0502020204030204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9347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9891-8D17-4D6E-D458-2D907922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F862B5-6B8F-F46D-CE08-3E0DBF88C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0000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 dirty="0"/>
              <a:t>Explore the history of Golang</a:t>
            </a:r>
          </a:p>
          <a:p>
            <a:r>
              <a:rPr lang="en-US" dirty="0"/>
              <a:t>Analyze Golang along with its features</a:t>
            </a:r>
            <a:endParaRPr lang="en-IN" dirty="0"/>
          </a:p>
          <a:p>
            <a:r>
              <a:rPr lang="en-IN" dirty="0"/>
              <a:t>Understand the need of Golang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1440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77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>
            <a:extLst>
              <a:ext uri="{FF2B5EF4-FFF2-40B4-BE49-F238E27FC236}">
                <a16:creationId xmlns:a16="http://schemas.microsoft.com/office/drawing/2014/main" id="{630BC2EE-B514-D068-36BA-370505558006}"/>
              </a:ext>
            </a:extLst>
          </p:cNvPr>
          <p:cNvSpPr txBox="1"/>
          <p:nvPr/>
        </p:nvSpPr>
        <p:spPr>
          <a:xfrm>
            <a:off x="0" y="4146549"/>
            <a:ext cx="18286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Go Programming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2. Programming Concepts in Go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3. Control Statements 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D617FD-29DD-7603-60C6-7DDD1D6B1D7A}"/>
              </a:ext>
            </a:extLst>
          </p:cNvPr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</a:t>
              </a:r>
              <a:r>
                <a:rPr lang="en-US" sz="27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9" y="6205940"/>
            <a:ext cx="6493331" cy="8420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92199" y="638745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4. </a:t>
            </a:r>
            <a:r>
              <a:rPr lang="en-US" sz="2550" dirty="0">
                <a:solidFill>
                  <a:schemeClr val="bg1"/>
                </a:solidFill>
                <a:sym typeface="+mn-ea"/>
              </a:rPr>
              <a:t>Setting up the Go Environment</a:t>
            </a:r>
            <a:r>
              <a:rPr lang="en-US" sz="2550" dirty="0">
                <a:solidFill>
                  <a:schemeClr val="bg1"/>
                </a:solidFill>
              </a:rPr>
              <a:t> 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9" name="Picture 18" descr="A group of people working on a computer&#10;&#10;Description automatically generated">
            <a:extLst>
              <a:ext uri="{FF2B5EF4-FFF2-40B4-BE49-F238E27FC236}">
                <a16:creationId xmlns:a16="http://schemas.microsoft.com/office/drawing/2014/main" id="{23D6E3C1-58CE-2F19-8892-F3D884716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495B32-5FB1-34A3-D988-0E7A7F7DC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35CDEE-22C8-802E-CAC0-6924C1DF8102}"/>
              </a:ext>
            </a:extLst>
          </p:cNvPr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1.</a:t>
            </a:r>
            <a:r>
              <a:rPr lang="en-US" sz="2550" b="1" dirty="0">
                <a:solidFill>
                  <a:schemeClr val="bg1"/>
                </a:solidFill>
                <a:latin typeface="Roboto" panose="02000000000000000000" pitchFamily="2" charset="0"/>
              </a:rPr>
              <a:t> </a:t>
            </a:r>
            <a:r>
              <a:rPr lang="en-US" sz="2550" b="1" dirty="0">
                <a:solidFill>
                  <a:schemeClr val="bg1"/>
                </a:solidFill>
              </a:rPr>
              <a:t>Introduction to Go</a:t>
            </a:r>
            <a:endParaRPr lang="en-US" sz="2550" b="1" dirty="0">
              <a:solidFill>
                <a:schemeClr val="bg1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644923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8E2E7-74CE-D40C-FEC4-3C0AB5E0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A2E1C-AC79-8226-13C7-746BC904F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of Golang</a:t>
            </a:r>
          </a:p>
          <a:p>
            <a:r>
              <a:rPr lang="en-US" dirty="0"/>
              <a:t>About Golang</a:t>
            </a:r>
          </a:p>
          <a:p>
            <a:pPr marL="1800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27779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02F9CF-AD75-90FC-6AF3-602E67FE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FA9EEE-B711-7A63-4CF6-DC5C26FAE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0000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Describe Golang and its features</a:t>
            </a:r>
          </a:p>
          <a:p>
            <a:r>
              <a:rPr lang="en-US" dirty="0"/>
              <a:t>Understand the need of Golang in IT</a:t>
            </a:r>
          </a:p>
          <a:p>
            <a:r>
              <a:rPr lang="en-US" dirty="0"/>
              <a:t>Explore the motivation behind the creation of Go</a:t>
            </a:r>
          </a:p>
        </p:txBody>
      </p:sp>
    </p:spTree>
    <p:extLst>
      <p:ext uri="{BB962C8B-B14F-4D97-AF65-F5344CB8AC3E}">
        <p14:creationId xmlns:p14="http://schemas.microsoft.com/office/powerpoint/2010/main" val="296856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24839-84DC-8AD4-E863-1DA1759AA6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History of Golang</a:t>
            </a:r>
          </a:p>
        </p:txBody>
      </p:sp>
    </p:spTree>
    <p:extLst>
      <p:ext uri="{BB962C8B-B14F-4D97-AF65-F5344CB8AC3E}">
        <p14:creationId xmlns:p14="http://schemas.microsoft.com/office/powerpoint/2010/main" val="21600891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9891-8D17-4D6E-D458-2D907922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Golang Origin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AB519F-28D3-09F1-F32A-2998C7428177}"/>
              </a:ext>
            </a:extLst>
          </p:cNvPr>
          <p:cNvSpPr/>
          <p:nvPr/>
        </p:nvSpPr>
        <p:spPr bwMode="auto">
          <a:xfrm>
            <a:off x="1008603" y="2791388"/>
            <a:ext cx="15315130" cy="564141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Go is a programming language created by Google engineers Robert </a:t>
            </a:r>
            <a:r>
              <a:rPr lang="en-US" sz="2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Griesemer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, Rob Pike, and Ken Thompson.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 development of Go began in September 2007.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It was officially announced in November 2009.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 first version of Go was </a:t>
            </a: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Go V1.0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launched in March 2012.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The current stable version of Go is </a:t>
            </a: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Go 1.20 r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eleased on February 1, 2023.</a:t>
            </a:r>
            <a:endParaRPr lang="en-US" sz="2400" b="1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1228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2947-F1FB-886A-E14D-F1A49B7C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Releases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E1642C6-CB5D-BE42-510D-47B1170D73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614584"/>
              </p:ext>
            </p:extLst>
          </p:nvPr>
        </p:nvGraphicFramePr>
        <p:xfrm>
          <a:off x="331448" y="1688658"/>
          <a:ext cx="17666265" cy="7817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8755">
                  <a:extLst>
                    <a:ext uri="{9D8B030D-6E8A-4147-A177-3AD203B41FA5}">
                      <a16:colId xmlns:a16="http://schemas.microsoft.com/office/drawing/2014/main" val="741942401"/>
                    </a:ext>
                  </a:extLst>
                </a:gridCol>
                <a:gridCol w="5888755">
                  <a:extLst>
                    <a:ext uri="{9D8B030D-6E8A-4147-A177-3AD203B41FA5}">
                      <a16:colId xmlns:a16="http://schemas.microsoft.com/office/drawing/2014/main" val="2366825513"/>
                    </a:ext>
                  </a:extLst>
                </a:gridCol>
                <a:gridCol w="5888755">
                  <a:extLst>
                    <a:ext uri="{9D8B030D-6E8A-4147-A177-3AD203B41FA5}">
                      <a16:colId xmlns:a16="http://schemas.microsoft.com/office/drawing/2014/main" val="1705908864"/>
                    </a:ext>
                  </a:extLst>
                </a:gridCol>
              </a:tblGrid>
              <a:tr h="7081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 Version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Release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287446"/>
                  </a:ext>
                </a:extLst>
              </a:tr>
              <a:tr h="708126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 1</a:t>
                      </a:r>
                      <a:endParaRPr lang="en-IN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March 28,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is the first stable release of Go.</a:t>
                      </a:r>
                      <a:endParaRPr lang="en-IN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286835"/>
                  </a:ext>
                </a:extLst>
              </a:tr>
              <a:tr h="783638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 1.6</a:t>
                      </a:r>
                      <a:endParaRPr lang="en-IN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February 17,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release had improved support for HTTP/2 and garbage collection.</a:t>
                      </a:r>
                      <a:endParaRPr lang="en-IN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677742"/>
                  </a:ext>
                </a:extLst>
              </a:tr>
              <a:tr h="1131922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 1.11</a:t>
                      </a:r>
                      <a:endParaRPr lang="en-IN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August 24, 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 introduced modules for dependency management and a more efficient garbage collector.</a:t>
                      </a:r>
                      <a:endParaRPr lang="en-IN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820824"/>
                  </a:ext>
                </a:extLst>
              </a:tr>
              <a:tr h="783638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 1.14</a:t>
                      </a:r>
                      <a:endParaRPr lang="en-IN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February 25,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release featured improved runtime and support for macOS Catalina.</a:t>
                      </a:r>
                      <a:endParaRPr lang="en-IN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78323"/>
                  </a:ext>
                </a:extLst>
              </a:tr>
              <a:tr h="1496903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 1.16</a:t>
                      </a:r>
                      <a:endParaRPr lang="en-IN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February 16, 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release added support for embedding files directly in the source code, improved type parameters, and performance improvements.</a:t>
                      </a:r>
                      <a:endParaRPr lang="en-IN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558030"/>
                  </a:ext>
                </a:extLst>
              </a:tr>
              <a:tr h="783638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 1.19</a:t>
                      </a:r>
                      <a:endParaRPr lang="en-IN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February 08,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release added support for links, lists, and clearer headings in doc comments.</a:t>
                      </a:r>
                      <a:endParaRPr lang="en-IN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819859"/>
                  </a:ext>
                </a:extLst>
              </a:tr>
              <a:tr h="1131922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 1.20</a:t>
                      </a:r>
                      <a:endParaRPr lang="en-IN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February 01,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has extended development phase, broad testing feature, and improved overall stability of the code base.</a:t>
                      </a:r>
                      <a:endParaRPr lang="en-IN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007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0390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24839-84DC-8AD4-E863-1DA1759AA6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About Golang</a:t>
            </a:r>
          </a:p>
        </p:txBody>
      </p:sp>
    </p:spTree>
    <p:extLst>
      <p:ext uri="{BB962C8B-B14F-4D97-AF65-F5344CB8AC3E}">
        <p14:creationId xmlns:p14="http://schemas.microsoft.com/office/powerpoint/2010/main" val="33274991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65F958-0146-BA4A-8253-A15899E964AF}" vid="{3661ABC2-62D8-1140-B926-5EF1713490C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65F958-0146-BA4A-8253-A15899E964AF}" vid="{F3F59CA5-C1A7-A94C-8600-6FC62280C6E4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65F958-0146-BA4A-8253-A15899E964AF}" vid="{C7DBEA53-9F15-B04F-B60E-FEA62461E99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11831</TotalTime>
  <Words>569</Words>
  <Application>Microsoft Office PowerPoint</Application>
  <PresentationFormat>Custom</PresentationFormat>
  <Paragraphs>82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Arial</vt:lpstr>
      <vt:lpstr>Roboto</vt:lpstr>
      <vt:lpstr>Calibri Light</vt:lpstr>
      <vt:lpstr>Office Theme</vt:lpstr>
      <vt:lpstr>Custom Design</vt:lpstr>
      <vt:lpstr>1_Custom Design</vt:lpstr>
      <vt:lpstr>Programming with Golang</vt:lpstr>
      <vt:lpstr>PowerPoint Presentation</vt:lpstr>
      <vt:lpstr>PowerPoint Presentation</vt:lpstr>
      <vt:lpstr>Topics</vt:lpstr>
      <vt:lpstr>Learning Objectives</vt:lpstr>
      <vt:lpstr>History of Golang</vt:lpstr>
      <vt:lpstr>Golang Origin</vt:lpstr>
      <vt:lpstr>Go Releases</vt:lpstr>
      <vt:lpstr>About Golang</vt:lpstr>
      <vt:lpstr>Golang</vt:lpstr>
      <vt:lpstr>Companies Using Golang</vt:lpstr>
      <vt:lpstr>Possibilities with Golang</vt:lpstr>
      <vt:lpstr>Need of Golang 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CONTENT</cp:lastModifiedBy>
  <cp:revision>58</cp:revision>
  <dcterms:created xsi:type="dcterms:W3CDTF">2023-08-03T08:03:42Z</dcterms:created>
  <dcterms:modified xsi:type="dcterms:W3CDTF">2023-10-20T07:01:01Z</dcterms:modified>
</cp:coreProperties>
</file>